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2" r:id="rId18"/>
    <p:sldId id="274" r:id="rId19"/>
    <p:sldId id="275" r:id="rId20"/>
    <p:sldId id="276" r:id="rId21"/>
    <p:sldId id="277" r:id="rId22"/>
    <p:sldId id="278" r:id="rId23"/>
    <p:sldId id="279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2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17401-3240-894B-90E7-32E8F8EFC34F}" type="datetimeFigureOut">
              <a:rPr lang="en-US" smtClean="0"/>
              <a:t>6/29/12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3CE55-BC9E-4945-9D58-A3B4625B0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2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ensures that your app does not redirect to the Facebook app and invoke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Dialog if the app already has a valid 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access_token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3CE55-BC9E-4945-9D58-A3B4625B04C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6/29/12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raph.facebook.com/me/friends?access_token=AAAAAAITEghMBAOpjUieODd7AdH6e2QOjZCnJ07oWn5ZBgKL8lk3IvSHjbZCZAHZBUASElny8CZC7oTHMZBgZAfNvsar9X6kRyt8ID5m5J4kCfR9H8RuVqJqn" TargetMode="External"/><Relationship Id="rId4" Type="http://schemas.openxmlformats.org/officeDocument/2006/relationships/hyperlink" Target="https://graph.facebook.com/me/home?access_token=AAAAAAITEghMBAOpjUieODd7AdH6e2QOjZCnJ07oWn5ZBgKL8lk3IvSHjbZCZAHZBUASElny8CZC7oTHMZBgZAfNvsar9X6kRyt8ID5m5J4kCfR9H8RuVqJqn" TargetMode="External"/><Relationship Id="rId5" Type="http://schemas.openxmlformats.org/officeDocument/2006/relationships/hyperlink" Target="https://graph.facebook.com/me/feed?access_token=AAAAAAITEghMBAOpjUieODd7AdH6e2QOjZCnJ07oWn5ZBgKL8lk3IvSHjbZCZAHZBUASElny8CZC7oTHMZBgZAfNvsar9X6kRyt8ID5m5J4kCfR9H8RuVqJq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ph.facebook.com/I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graph.facebook.com/me/movies?access_token=AAAAAAITEghMBAOpjUieODd7AdH6e2QOjZCnJ07oWn5ZBgKL8lk3IvSHjbZCZAHZBUASElny8CZC7oTHMZBgZAfNvsar9X6kRyt8ID5m5J4kCfR9H8RuVqJqn" TargetMode="External"/><Relationship Id="rId4" Type="http://schemas.openxmlformats.org/officeDocument/2006/relationships/hyperlink" Target="https://graph.facebook.com/me/music?access_token=AAAAAAITEghMBAOpjUieODd7AdH6e2QOjZCnJ07oWn5ZBgKL8lk3IvSHjbZCZAHZBUASElny8CZC7oTHMZBgZAfNvsar9X6kRyt8ID5m5J4kCfR9H8RuVqJqn" TargetMode="External"/><Relationship Id="rId5" Type="http://schemas.openxmlformats.org/officeDocument/2006/relationships/hyperlink" Target="https://graph.facebook.com/me/books?access_token=AAAAAAITEghMBAOpjUieODd7AdH6e2QOjZCnJ07oWn5ZBgKL8lk3IvSHjbZCZAHZBUASElny8CZC7oTHMZBgZAfNvsar9X6kRyt8ID5m5J4kCfR9H8RuVqJqn" TargetMode="External"/><Relationship Id="rId6" Type="http://schemas.openxmlformats.org/officeDocument/2006/relationships/hyperlink" Target="https://graph.facebook.com/me/notes?access_token=AAAAAAITEghMBAOpjUieODd7AdH6e2QOjZCnJ07oWn5ZBgKL8lk3IvSHjbZCZAHZBUASElny8CZC7oTHMZBgZAfNvsar9X6kRyt8ID5m5J4kCfR9H8RuVqJqn" TargetMode="External"/><Relationship Id="rId7" Type="http://schemas.openxmlformats.org/officeDocument/2006/relationships/hyperlink" Target="https://graph.facebook.com/me/permissions?access_token=AAAAAAITEghMBAOpjUieODd7AdH6e2QOjZCnJ07oWn5ZBgKL8lk3IvSHjbZCZAHZBUASElny8CZC7oTHMZBgZAfNvsar9X6kRyt8ID5m5J4kCfR9H8RuVqJqn" TargetMode="External"/><Relationship Id="rId8" Type="http://schemas.openxmlformats.org/officeDocument/2006/relationships/hyperlink" Target="https://graph.facebook.com/me/photos?access_token=AAAAAAITEghMBAOpjUieODd7AdH6e2QOjZCnJ07oWn5ZBgKL8lk3IvSHjbZCZAHZBUASElny8CZC7oTHMZBgZAfNvsar9X6kRyt8ID5m5J4kCfR9H8RuVqJq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ph.facebook.com/me/likes?access_token=AAAAAAITEghMBAOpjUieODd7AdH6e2QOjZCnJ07oWn5ZBgKL8lk3IvSHjbZCZAHZBUASElny8CZC7oTHMZBgZAfNvsar9X6kRyt8ID5m5J4kCfR9H8RuVqJqn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graph.facebook.com/me/videos?access_token=AAAAAAITEghMBAOpjUieODd7AdH6e2QOjZCnJ07oWn5ZBgKL8lk3IvSHjbZCZAHZBUASElny8CZC7oTHMZBgZAfNvsar9X6kRyt8ID5m5J4kCfR9H8RuVqJqn" TargetMode="External"/><Relationship Id="rId4" Type="http://schemas.openxmlformats.org/officeDocument/2006/relationships/hyperlink" Target="https://graph.facebook.com/me/videos/uploaded?access_token=AAAAAAITEghMBAOpjUieODd7AdH6e2QOjZCnJ07oWn5ZBgKL8lk3IvSHjbZCZAHZBUASElny8CZC7oTHMZBgZAfNvsar9X6kRyt8ID5m5J4kCfR9H8RuVqJqn" TargetMode="External"/><Relationship Id="rId5" Type="http://schemas.openxmlformats.org/officeDocument/2006/relationships/hyperlink" Target="https://graph.facebook.com/me/events?access_token=AAAAAAITEghMBAOpjUieODd7AdH6e2QOjZCnJ07oWn5ZBgKL8lk3IvSHjbZCZAHZBUASElny8CZC7oTHMZBgZAfNvsar9X6kRyt8ID5m5J4kCfR9H8RuVqJqn" TargetMode="External"/><Relationship Id="rId6" Type="http://schemas.openxmlformats.org/officeDocument/2006/relationships/hyperlink" Target="https://graph.facebook.com/me/groups?access_token=AAAAAAITEghMBAOpjUieODd7AdH6e2QOjZCnJ07oWn5ZBgKL8lk3IvSHjbZCZAHZBUASElny8CZC7oTHMZBgZAfNvsar9X6kRyt8ID5m5J4kCfR9H8RuVqJqn" TargetMode="External"/><Relationship Id="rId7" Type="http://schemas.openxmlformats.org/officeDocument/2006/relationships/hyperlink" Target="https://graph.facebook.com/me/checkins?access_token=AAAAAAITEghMBAOpjUieODd7AdH6e2QOjZCnJ07oWn5ZBgKL8lk3IvSHjbZCZAHZBUASElny8CZC7oTHMZBgZAfNvsar9X6kRyt8ID5m5J4kCfR9H8RuVqJqn" TargetMode="External"/><Relationship Id="rId8" Type="http://schemas.openxmlformats.org/officeDocument/2006/relationships/hyperlink" Target="https://graph.facebook.com/me/locations?access_token=AAAAAAITEghMBAOpjUieODd7AdH6e2QOjZCnJ07oWn5ZBgKL8lk3IvSHjbZCZAHZBUASElny8CZC7oTHMZBgZAfNvsar9X6kRyt8ID5m5J4kCfR9H8RuVqJq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ph.facebook.com/me/albums?access_token=AAAAAAITEghMBAOpjUieODd7AdH6e2QOjZCnJ07oWn5ZBgKL8lk3IvSHjbZCZAHZBUASElny8CZC7oTHMZBgZAfNvsar9X6kRyt8ID5m5J4kCfR9H8RuVqJqn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graph.facebook.com/?ids=http://www.imdb.com/title/tt0117500/" TargetMode="External"/><Relationship Id="rId4" Type="http://schemas.openxmlformats.org/officeDocument/2006/relationships/hyperlink" Target="https://graph.facebook.com/100003710516180/pictur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ph.facebook.com/bgolub?fields=id,name,picture&amp;access_token=AAAAAAITEghMBAOpjUieODd7AdH6e2QOjZCnJ07oWn5ZBgKL8lk3IvSHjbZCZAHZBUASElny8CZC7oTHMZBgZAfNvsar9X6kRyt8ID5m5J4kCfR9H8RuVqJqn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raph.facebook.com/me/likes?limit=3&amp;access_token=AAAAAAITEghMBACGPFJ4yJWPG5NZBTFTCGVdD3WZBJU4uuZA1cs26jpnrJpYziQRtdRWl1ZBHHCo2vJihle28M3SULNUAolqdOaCoirU4nAWjTB1bs4ji" TargetMode="External"/><Relationship Id="rId3" Type="http://schemas.openxmlformats.org/officeDocument/2006/relationships/hyperlink" Target="https://graph.facebook.com/search?until=yesterday&amp;&amp;q=banana" TargetMode="Externa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hyperlink" Target="http://developers.facebook.com/docs/reference/api/domain/" TargetMode="External"/><Relationship Id="rId20" Type="http://schemas.openxmlformats.org/officeDocument/2006/relationships/hyperlink" Target="http://developers.facebook.com/docs/reference/api/photo/" TargetMode="External"/><Relationship Id="rId21" Type="http://schemas.openxmlformats.org/officeDocument/2006/relationships/hyperlink" Target="http://developers.facebook.com/docs/reference/api/post/" TargetMode="External"/><Relationship Id="rId22" Type="http://schemas.openxmlformats.org/officeDocument/2006/relationships/hyperlink" Target="http://developers.facebook.com/docs/reference/api/question/" TargetMode="External"/><Relationship Id="rId23" Type="http://schemas.openxmlformats.org/officeDocument/2006/relationships/hyperlink" Target="http://developers.facebook.com/docs/reference/api/question_option/" TargetMode="External"/><Relationship Id="rId24" Type="http://schemas.openxmlformats.org/officeDocument/2006/relationships/hyperlink" Target="http://developers.facebook.com/docs/reference/api/Review/" TargetMode="External"/><Relationship Id="rId25" Type="http://schemas.openxmlformats.org/officeDocument/2006/relationships/hyperlink" Target="http://developers.facebook.com/docs/reference/api/status/" TargetMode="External"/><Relationship Id="rId26" Type="http://schemas.openxmlformats.org/officeDocument/2006/relationships/hyperlink" Target="http://developers.facebook.com/docs/reference/api/subscription/" TargetMode="External"/><Relationship Id="rId27" Type="http://schemas.openxmlformats.org/officeDocument/2006/relationships/hyperlink" Target="http://developers.facebook.com/docs/reference/api/thread/" TargetMode="External"/><Relationship Id="rId28" Type="http://schemas.openxmlformats.org/officeDocument/2006/relationships/hyperlink" Target="http://developers.facebook.com/docs/reference/api/user/" TargetMode="External"/><Relationship Id="rId29" Type="http://schemas.openxmlformats.org/officeDocument/2006/relationships/hyperlink" Target="http://developers.facebook.com/docs/reference/api/video/" TargetMode="External"/><Relationship Id="rId10" Type="http://schemas.openxmlformats.org/officeDocument/2006/relationships/hyperlink" Target="http://developers.facebook.com/docs/reference/api/event/" TargetMode="External"/><Relationship Id="rId11" Type="http://schemas.openxmlformats.org/officeDocument/2006/relationships/hyperlink" Target="http://developers.facebook.com/docs/reference/api/FriendList/" TargetMode="External"/><Relationship Id="rId12" Type="http://schemas.openxmlformats.org/officeDocument/2006/relationships/hyperlink" Target="http://developers.facebook.com/docs/reference/api/group/" TargetMode="External"/><Relationship Id="rId13" Type="http://schemas.openxmlformats.org/officeDocument/2006/relationships/hyperlink" Target="http://developers.facebook.com/docs/reference/api/insights/" TargetMode="External"/><Relationship Id="rId14" Type="http://schemas.openxmlformats.org/officeDocument/2006/relationships/hyperlink" Target="http://developers.facebook.com/docs/reference/api/link/" TargetMode="External"/><Relationship Id="rId15" Type="http://schemas.openxmlformats.org/officeDocument/2006/relationships/hyperlink" Target="http://developers.facebook.com/docs/reference/api/message/" TargetMode="External"/><Relationship Id="rId16" Type="http://schemas.openxmlformats.org/officeDocument/2006/relationships/hyperlink" Target="http://developers.facebook.com/docs/reference/api/note/" TargetMode="External"/><Relationship Id="rId17" Type="http://schemas.openxmlformats.org/officeDocument/2006/relationships/hyperlink" Target="http://developers.facebook.com/docs/reference/api/offer/" TargetMode="External"/><Relationship Id="rId18" Type="http://schemas.openxmlformats.org/officeDocument/2006/relationships/hyperlink" Target="http://developers.facebook.com/docs/reference/api/order/" TargetMode="External"/><Relationship Id="rId19" Type="http://schemas.openxmlformats.org/officeDocument/2006/relationships/hyperlink" Target="http://developers.facebook.com/docs/reference/api/pag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evelopers.facebook.com/docs/mobile/ios/build/" TargetMode="External"/><Relationship Id="rId3" Type="http://schemas.openxmlformats.org/officeDocument/2006/relationships/hyperlink" Target="https://developers.facebook.com/docs/reference/api/" TargetMode="External"/><Relationship Id="rId4" Type="http://schemas.openxmlformats.org/officeDocument/2006/relationships/hyperlink" Target="http://developers.facebook.com/docs/reference/api/achievement/" TargetMode="External"/><Relationship Id="rId5" Type="http://schemas.openxmlformats.org/officeDocument/2006/relationships/hyperlink" Target="http://developers.facebook.com/docs/reference/api/album/" TargetMode="External"/><Relationship Id="rId6" Type="http://schemas.openxmlformats.org/officeDocument/2006/relationships/hyperlink" Target="http://developers.facebook.com/docs/reference/api/application/" TargetMode="External"/><Relationship Id="rId7" Type="http://schemas.openxmlformats.org/officeDocument/2006/relationships/hyperlink" Target="http://developers.facebook.com/docs/reference/api/checkin/" TargetMode="External"/><Relationship Id="rId8" Type="http://schemas.openxmlformats.org/officeDocument/2006/relationships/hyperlink" Target="http://developers.facebook.com/docs/reference/api/Commen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developers.facebook.com/app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facebook/facebook-ios-sd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Facebook Integration on </a:t>
            </a:r>
            <a:r>
              <a:rPr lang="en-US" dirty="0" err="1" smtClean="0"/>
              <a:t>iOS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05769" y="5382846"/>
            <a:ext cx="235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Phat</a:t>
            </a:r>
            <a:endParaRPr lang="en-US" dirty="0" smtClean="0"/>
          </a:p>
          <a:p>
            <a:r>
              <a:rPr lang="en-US" dirty="0" smtClean="0"/>
              <a:t>Huynh </a:t>
            </a:r>
            <a:r>
              <a:rPr lang="en-US" dirty="0" err="1" smtClean="0"/>
              <a:t>Thanh</a:t>
            </a:r>
            <a:r>
              <a:rPr lang="en-US" dirty="0" smtClean="0"/>
              <a:t> 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78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Using Facebook in our </a:t>
            </a:r>
            <a:r>
              <a:rPr lang="en-US" dirty="0" smtClean="0"/>
              <a:t>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your App Delegate</a:t>
            </a:r>
          </a:p>
          <a:p>
            <a:pPr lvl="1"/>
            <a:r>
              <a:rPr lang="en-US" dirty="0" smtClean="0"/>
              <a:t>#import </a:t>
            </a:r>
            <a:r>
              <a:rPr lang="en-US" dirty="0"/>
              <a:t>"</a:t>
            </a:r>
            <a:r>
              <a:rPr lang="en-US" dirty="0" err="1" smtClean="0"/>
              <a:t>FBConnect.h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@interface </a:t>
            </a:r>
            <a:r>
              <a:rPr lang="en-US" dirty="0" err="1"/>
              <a:t>MyGreatIOSAppAppDelegate</a:t>
            </a:r>
            <a:r>
              <a:rPr lang="en-US" dirty="0"/>
              <a:t> : </a:t>
            </a:r>
            <a:r>
              <a:rPr lang="en-US" dirty="0" err="1"/>
              <a:t>NSObject</a:t>
            </a:r>
            <a:r>
              <a:rPr lang="en-US" dirty="0"/>
              <a:t>      &lt;</a:t>
            </a:r>
            <a:r>
              <a:rPr lang="en-US" dirty="0" err="1"/>
              <a:t>UIApplicationDelegate</a:t>
            </a:r>
            <a:r>
              <a:rPr lang="en-US" dirty="0"/>
              <a:t>, </a:t>
            </a:r>
            <a:r>
              <a:rPr lang="en-US" b="1" dirty="0" err="1"/>
              <a:t>FBSessionDelegate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Declare instance variable: </a:t>
            </a:r>
            <a:r>
              <a:rPr lang="en-US" b="1" dirty="0"/>
              <a:t>Facebook *</a:t>
            </a:r>
            <a:r>
              <a:rPr lang="en-US" b="1" dirty="0" err="1" smtClean="0"/>
              <a:t>facebook</a:t>
            </a:r>
            <a:r>
              <a:rPr lang="en-US" b="1" dirty="0"/>
              <a:t> </a:t>
            </a:r>
            <a:r>
              <a:rPr lang="en-US" b="1" dirty="0" smtClean="0"/>
              <a:t>(used for invoking SSO, Graph API, Platform Dialogs ..)</a:t>
            </a:r>
            <a:endParaRPr lang="en-US" b="1" dirty="0"/>
          </a:p>
          <a:p>
            <a:pPr lvl="1"/>
            <a:r>
              <a:rPr lang="en-US" b="1" dirty="0">
                <a:solidFill>
                  <a:srgbClr val="FF6600"/>
                </a:solidFill>
              </a:rPr>
              <a:t>Add lib</a:t>
            </a:r>
            <a:r>
              <a:rPr lang="en-US" b="1" dirty="0"/>
              <a:t> </a:t>
            </a:r>
            <a:r>
              <a:rPr lang="en-US" b="1" i="1" dirty="0" err="1">
                <a:latin typeface="Calibri (Body)"/>
                <a:cs typeface="Calibri (Body)"/>
              </a:rPr>
              <a:t>Security.framework</a:t>
            </a:r>
            <a:r>
              <a:rPr lang="en-US" b="1" i="1" dirty="0">
                <a:latin typeface="Calibri (Body)"/>
                <a:cs typeface="Calibri (Body)"/>
              </a:rPr>
              <a:t>, </a:t>
            </a:r>
            <a:r>
              <a:rPr lang="en-US" b="1" i="1" dirty="0" err="1">
                <a:latin typeface="Calibri (Body)"/>
                <a:cs typeface="Calibri (Body)"/>
              </a:rPr>
              <a:t>QuartzCore.framework</a:t>
            </a:r>
            <a:r>
              <a:rPr lang="en-US" b="1" i="1" dirty="0">
                <a:latin typeface="Calibri (Body)"/>
                <a:cs typeface="Calibri (Body)"/>
              </a:rPr>
              <a:t>, </a:t>
            </a:r>
            <a:r>
              <a:rPr lang="en-US" b="1" i="1" dirty="0" err="1">
                <a:latin typeface="Calibri (Body)"/>
                <a:cs typeface="Calibri (Body)"/>
              </a:rPr>
              <a:t>SystemConfiguration.framework</a:t>
            </a:r>
            <a:r>
              <a:rPr lang="en-US" b="1" i="1" dirty="0">
                <a:latin typeface="Calibri (Body)"/>
                <a:cs typeface="Calibri (Body)"/>
              </a:rPr>
              <a:t>, </a:t>
            </a:r>
            <a:r>
              <a:rPr lang="en-US" b="1" i="1" dirty="0" err="1">
                <a:latin typeface="Calibri (Body)"/>
                <a:cs typeface="Calibri (Body)"/>
              </a:rPr>
              <a:t>CFNetwork.framework</a:t>
            </a:r>
            <a:endParaRPr lang="en-US" b="1" i="1" dirty="0">
              <a:latin typeface="Calibri (Body)"/>
              <a:cs typeface="Calibri (Body)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8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75556"/>
            <a:ext cx="9144000" cy="354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91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App Delegate implementation file (.m):</a:t>
            </a:r>
          </a:p>
          <a:p>
            <a:pPr lvl="1"/>
            <a:r>
              <a:rPr lang="en-US" dirty="0" smtClean="0"/>
              <a:t>Instantiate </a:t>
            </a:r>
            <a:r>
              <a:rPr lang="en-US" dirty="0" err="1" smtClean="0"/>
              <a:t>facebook</a:t>
            </a:r>
            <a:r>
              <a:rPr lang="en-US" dirty="0" smtClean="0"/>
              <a:t> variable:  </a:t>
            </a:r>
          </a:p>
          <a:p>
            <a:pPr lvl="1"/>
            <a:r>
              <a:rPr lang="en-US" dirty="0" err="1" smtClean="0"/>
              <a:t>facebook</a:t>
            </a:r>
            <a:r>
              <a:rPr lang="en-US" dirty="0" smtClean="0"/>
              <a:t> </a:t>
            </a:r>
            <a:r>
              <a:rPr lang="en-US" dirty="0"/>
              <a:t>= [[Facebook </a:t>
            </a:r>
            <a:r>
              <a:rPr lang="en-US" dirty="0" err="1"/>
              <a:t>alloc</a:t>
            </a:r>
            <a:r>
              <a:rPr lang="en-US" dirty="0"/>
              <a:t>] </a:t>
            </a:r>
            <a:r>
              <a:rPr lang="en-US" dirty="0" err="1"/>
              <a:t>initWithAppId</a:t>
            </a:r>
            <a:r>
              <a:rPr lang="en-US" dirty="0"/>
              <a:t>:@"YOUR_APP_ID" </a:t>
            </a:r>
            <a:r>
              <a:rPr lang="en-US" dirty="0" err="1"/>
              <a:t>andDelegate:self</a:t>
            </a:r>
            <a:r>
              <a:rPr lang="en-US" dirty="0"/>
              <a:t>]</a:t>
            </a:r>
            <a:r>
              <a:rPr lang="en-US" dirty="0" smtClean="0"/>
              <a:t>;</a:t>
            </a:r>
          </a:p>
          <a:p>
            <a:r>
              <a:rPr lang="en-US" dirty="0" smtClean="0"/>
              <a:t>Set up valid session with Facebook by assigning </a:t>
            </a:r>
            <a:r>
              <a:rPr lang="en-US" b="1" dirty="0" err="1" smtClean="0"/>
              <a:t>access_token</a:t>
            </a:r>
            <a:r>
              <a:rPr lang="en-US" dirty="0" smtClean="0"/>
              <a:t> and </a:t>
            </a:r>
            <a:r>
              <a:rPr lang="en-US" b="1" dirty="0" err="1" smtClean="0"/>
              <a:t>expiration_date</a:t>
            </a:r>
            <a:endParaRPr lang="en-US" b="1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843" y="4885267"/>
            <a:ext cx="8323385" cy="154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6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session valid, if users don’t login or </a:t>
            </a:r>
            <a:r>
              <a:rPr lang="en-US" dirty="0" err="1" smtClean="0"/>
              <a:t>access_token</a:t>
            </a:r>
            <a:r>
              <a:rPr lang="en-US" dirty="0" smtClean="0"/>
              <a:t> expired, call authorize to ask users for login with permission </a:t>
            </a:r>
          </a:p>
          <a:p>
            <a:endParaRPr lang="en-US" dirty="0"/>
          </a:p>
        </p:txBody>
      </p:sp>
      <p:pic>
        <p:nvPicPr>
          <p:cNvPr id="5" name="Picture 4" descr="Screen shot 2012-06-28 at 5.09.2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367" y="3387481"/>
            <a:ext cx="5524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26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Handle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616" y="2793999"/>
            <a:ext cx="7834923" cy="2525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97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Archiving user access token to </a:t>
            </a:r>
            <a:r>
              <a:rPr lang="en-US" dirty="0" err="1" smtClean="0"/>
              <a:t>NSUserDefaults</a:t>
            </a:r>
            <a:r>
              <a:rPr lang="en-US" dirty="0" smtClean="0"/>
              <a:t> for later access </a:t>
            </a:r>
            <a:r>
              <a:rPr lang="en-US" dirty="0" smtClean="0">
                <a:sym typeface="Wingdings"/>
              </a:rPr>
              <a:t> implement </a:t>
            </a:r>
            <a:r>
              <a:rPr lang="en-US" b="1" dirty="0" err="1" smtClean="0">
                <a:sym typeface="Wingdings"/>
              </a:rPr>
              <a:t>fbDidLogin</a:t>
            </a:r>
            <a:r>
              <a:rPr lang="en-US" dirty="0" smtClean="0">
                <a:sym typeface="Wingdings"/>
              </a:rPr>
              <a:t> (</a:t>
            </a:r>
            <a:r>
              <a:rPr lang="en-US" dirty="0" err="1" smtClean="0">
                <a:sym typeface="Wingdings"/>
              </a:rPr>
              <a:t>FBSessionDelegate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309" y="3512255"/>
            <a:ext cx="8128000" cy="1735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54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Enable SSO in your app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239" y="2213915"/>
            <a:ext cx="8264769" cy="257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87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Graph API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767666" y="3302000"/>
            <a:ext cx="1608667" cy="1368778"/>
          </a:xfrm>
          <a:prstGeom prst="ellipse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Graph API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342943" y="2032000"/>
            <a:ext cx="1045967" cy="1608666"/>
          </a:xfrm>
          <a:prstGeom prst="roundRect">
            <a:avLst/>
          </a:prstGeom>
          <a:solidFill>
            <a:srgbClr val="FF0000"/>
          </a:solidFill>
          <a:effectLst>
            <a:outerShdw blurRad="38100" dist="25400" dir="5400000" sx="101000" sy="101000" rotWithShape="0">
              <a:srgbClr val="000000">
                <a:alpha val="7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iOS</a:t>
            </a:r>
            <a:r>
              <a:rPr lang="en-US" dirty="0" smtClean="0"/>
              <a:t> SDK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117166" y="4670778"/>
            <a:ext cx="1171221" cy="160866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Android SDK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86555" y="3302000"/>
            <a:ext cx="1566334" cy="1001888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PHP SDK</a:t>
            </a:r>
            <a:endParaRPr lang="en-US" dirty="0"/>
          </a:p>
        </p:txBody>
      </p:sp>
      <p:cxnSp>
        <p:nvCxnSpPr>
          <p:cNvPr id="10" name="Straight Arrow Connector 9"/>
          <p:cNvCxnSpPr>
            <a:endCxn id="5" idx="2"/>
          </p:cNvCxnSpPr>
          <p:nvPr/>
        </p:nvCxnSpPr>
        <p:spPr>
          <a:xfrm>
            <a:off x="2652889" y="3640666"/>
            <a:ext cx="1114777" cy="3457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1"/>
            <a:endCxn id="5" idx="7"/>
          </p:cNvCxnSpPr>
          <p:nvPr/>
        </p:nvCxnSpPr>
        <p:spPr>
          <a:xfrm flipH="1">
            <a:off x="5140749" y="2836333"/>
            <a:ext cx="1202194" cy="666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5" idx="5"/>
          </p:cNvCxnSpPr>
          <p:nvPr/>
        </p:nvCxnSpPr>
        <p:spPr>
          <a:xfrm flipH="1" flipV="1">
            <a:off x="5140749" y="4470325"/>
            <a:ext cx="976417" cy="10047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1461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Graph API…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4373" y="1877050"/>
            <a:ext cx="8073878" cy="42491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https://</a:t>
            </a:r>
            <a:r>
              <a:rPr lang="en-US" dirty="0" err="1"/>
              <a:t>www.facebook.com</a:t>
            </a:r>
            <a:r>
              <a:rPr lang="en-US" dirty="0"/>
              <a:t>/dialog/</a:t>
            </a:r>
            <a:r>
              <a:rPr lang="en-US" dirty="0" err="1"/>
              <a:t>oauth</a:t>
            </a:r>
            <a:r>
              <a:rPr lang="en-US" dirty="0"/>
              <a:t>?     </a:t>
            </a:r>
            <a:r>
              <a:rPr lang="en-US" dirty="0" err="1"/>
              <a:t>client_id</a:t>
            </a:r>
            <a:r>
              <a:rPr lang="en-US" dirty="0"/>
              <a:t>=YOUR_APP_ID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&amp;</a:t>
            </a:r>
            <a:r>
              <a:rPr lang="en-US" dirty="0" err="1"/>
              <a:t>redirect_uri</a:t>
            </a:r>
            <a:r>
              <a:rPr lang="en-US" dirty="0"/>
              <a:t>=https://</a:t>
            </a:r>
            <a:r>
              <a:rPr lang="en-US" dirty="0" err="1"/>
              <a:t>www.facebook.com</a:t>
            </a:r>
            <a:r>
              <a:rPr lang="en-US" dirty="0"/>
              <a:t>/connect/</a:t>
            </a:r>
            <a:r>
              <a:rPr lang="en-US" dirty="0" err="1"/>
              <a:t>login_success.html</a:t>
            </a:r>
            <a:r>
              <a:rPr lang="en-US" dirty="0"/>
              <a:t>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&amp;</a:t>
            </a:r>
            <a:r>
              <a:rPr lang="en-US" dirty="0" err="1"/>
              <a:t>response_type</a:t>
            </a:r>
            <a:r>
              <a:rPr lang="en-US" dirty="0"/>
              <a:t>=token</a:t>
            </a:r>
          </a:p>
          <a:p>
            <a:pPr marL="0" indent="0">
              <a:buNone/>
            </a:pPr>
            <a:r>
              <a:rPr lang="en-US" sz="1600" i="1" dirty="0" err="1" smtClean="0">
                <a:latin typeface="Menlo Italic"/>
                <a:cs typeface="Menlo Italic"/>
              </a:rPr>
              <a:t>NSString</a:t>
            </a:r>
            <a:r>
              <a:rPr lang="en-US" sz="1600" i="1" dirty="0" smtClean="0">
                <a:latin typeface="Menlo Italic"/>
                <a:cs typeface="Menlo Italic"/>
              </a:rPr>
              <a:t> </a:t>
            </a:r>
            <a:r>
              <a:rPr lang="en-US" sz="1600" i="1" dirty="0">
                <a:latin typeface="Menlo Italic"/>
                <a:cs typeface="Menlo Italic"/>
              </a:rPr>
              <a:t>*</a:t>
            </a:r>
            <a:r>
              <a:rPr lang="en-US" sz="1600" i="1" dirty="0" err="1">
                <a:latin typeface="Menlo Italic"/>
                <a:cs typeface="Menlo Italic"/>
              </a:rPr>
              <a:t>redirectUrlString</a:t>
            </a:r>
            <a:r>
              <a:rPr lang="en-US" sz="1600" i="1" dirty="0">
                <a:latin typeface="Menlo Italic"/>
                <a:cs typeface="Menlo Italic"/>
              </a:rPr>
              <a:t> = @"http://</a:t>
            </a:r>
            <a:r>
              <a:rPr lang="en-US" sz="1600" i="1" dirty="0" err="1">
                <a:latin typeface="Menlo Italic"/>
                <a:cs typeface="Menlo Italic"/>
              </a:rPr>
              <a:t>www.facebook.com</a:t>
            </a:r>
            <a:r>
              <a:rPr lang="en-US" sz="1600" i="1" dirty="0">
                <a:latin typeface="Menlo Italic"/>
                <a:cs typeface="Menlo Italic"/>
              </a:rPr>
              <a:t>/connect/</a:t>
            </a:r>
            <a:r>
              <a:rPr lang="en-US" sz="1600" i="1" dirty="0" err="1">
                <a:latin typeface="Menlo Italic"/>
                <a:cs typeface="Menlo Italic"/>
              </a:rPr>
              <a:t>login_success.html</a:t>
            </a:r>
            <a:r>
              <a:rPr lang="en-US" sz="1600" i="1" dirty="0">
                <a:latin typeface="Menlo Italic"/>
                <a:cs typeface="Menlo Italic"/>
              </a:rPr>
              <a:t>";</a:t>
            </a:r>
          </a:p>
          <a:p>
            <a:pPr marL="0" indent="0">
              <a:buNone/>
            </a:pPr>
            <a:r>
              <a:rPr lang="en-US" sz="1600" i="1" dirty="0" smtClean="0">
                <a:latin typeface="Menlo Italic"/>
                <a:cs typeface="Menlo Italic"/>
              </a:rPr>
              <a:t> </a:t>
            </a:r>
            <a:r>
              <a:rPr lang="en-US" sz="1600" i="1" dirty="0" err="1">
                <a:latin typeface="Menlo Italic"/>
                <a:cs typeface="Menlo Italic"/>
              </a:rPr>
              <a:t>NSString</a:t>
            </a:r>
            <a:r>
              <a:rPr lang="en-US" sz="1600" i="1" dirty="0">
                <a:latin typeface="Menlo Italic"/>
                <a:cs typeface="Menlo Italic"/>
              </a:rPr>
              <a:t> *</a:t>
            </a:r>
            <a:r>
              <a:rPr lang="en-US" sz="1600" i="1" dirty="0" err="1">
                <a:latin typeface="Menlo Italic"/>
                <a:cs typeface="Menlo Italic"/>
              </a:rPr>
              <a:t>authFormatString</a:t>
            </a:r>
            <a:r>
              <a:rPr lang="en-US" sz="1600" i="1" dirty="0">
                <a:latin typeface="Menlo Italic"/>
                <a:cs typeface="Menlo Italic"/>
              </a:rPr>
              <a:t> = </a:t>
            </a:r>
            <a:r>
              <a:rPr lang="en-US" sz="1600" i="1" dirty="0" smtClean="0">
                <a:latin typeface="Menlo Italic"/>
                <a:cs typeface="Menlo Italic"/>
              </a:rPr>
              <a:t>@</a:t>
            </a:r>
            <a:r>
              <a:rPr lang="en-US" sz="1600" i="1" dirty="0" smtClean="0">
                <a:latin typeface="Menlo Italic"/>
                <a:cs typeface="Menlo Italic"/>
                <a:hlinkClick r:id=""/>
              </a:rPr>
              <a:t>https</a:t>
            </a:r>
            <a:r>
              <a:rPr lang="en-US" sz="1600" i="1" dirty="0">
                <a:latin typeface="Menlo Italic"/>
                <a:cs typeface="Menlo Italic"/>
                <a:hlinkClick r:id=""/>
              </a:rPr>
              <a:t>://graph.facebook.com/oauth/authorize?client_id=%@&amp;redirect_uri=%@&amp;scope=%@&amp;type=user_agent&amp;display=</a:t>
            </a:r>
            <a:r>
              <a:rPr lang="en-US" sz="1600" i="1" dirty="0" smtClean="0">
                <a:latin typeface="Menlo Italic"/>
                <a:cs typeface="Menlo Italic"/>
                <a:hlinkClick r:id=""/>
              </a:rPr>
              <a:t>touch</a:t>
            </a:r>
            <a:r>
              <a:rPr lang="en-US" sz="1600" i="1" dirty="0" smtClean="0">
                <a:latin typeface="Menlo Italic"/>
                <a:cs typeface="Menlo Italic"/>
              </a:rPr>
              <a:t>;       </a:t>
            </a:r>
            <a:endParaRPr lang="en-US" sz="1600" i="1" dirty="0">
              <a:latin typeface="Menlo Italic"/>
              <a:cs typeface="Menlo Italic"/>
            </a:endParaRPr>
          </a:p>
          <a:p>
            <a:r>
              <a:rPr lang="en-US" sz="1600" i="1" dirty="0">
                <a:latin typeface="Menlo Italic"/>
                <a:cs typeface="Menlo Italic"/>
              </a:rPr>
              <a:t>    </a:t>
            </a:r>
            <a:r>
              <a:rPr lang="en-US" sz="1600" i="1" dirty="0" err="1">
                <a:latin typeface="Menlo Italic"/>
                <a:cs typeface="Menlo Italic"/>
              </a:rPr>
              <a:t>NSString</a:t>
            </a:r>
            <a:r>
              <a:rPr lang="en-US" sz="1600" i="1" dirty="0">
                <a:latin typeface="Menlo Italic"/>
                <a:cs typeface="Menlo Italic"/>
              </a:rPr>
              <a:t> *</a:t>
            </a:r>
            <a:r>
              <a:rPr lang="en-US" sz="1600" i="1" dirty="0" err="1">
                <a:latin typeface="Menlo Italic"/>
                <a:cs typeface="Menlo Italic"/>
              </a:rPr>
              <a:t>urlString</a:t>
            </a:r>
            <a:r>
              <a:rPr lang="en-US" sz="1600" i="1" dirty="0">
                <a:latin typeface="Menlo Italic"/>
                <a:cs typeface="Menlo Italic"/>
              </a:rPr>
              <a:t> = [</a:t>
            </a:r>
            <a:r>
              <a:rPr lang="en-US" sz="1600" i="1" dirty="0" err="1">
                <a:latin typeface="Menlo Italic"/>
                <a:cs typeface="Menlo Italic"/>
              </a:rPr>
              <a:t>NSString</a:t>
            </a:r>
            <a:r>
              <a:rPr lang="en-US" sz="1600" i="1" dirty="0">
                <a:latin typeface="Menlo Italic"/>
                <a:cs typeface="Menlo Italic"/>
              </a:rPr>
              <a:t> </a:t>
            </a:r>
            <a:r>
              <a:rPr lang="en-US" sz="1600" i="1" dirty="0" err="1">
                <a:latin typeface="Menlo Italic"/>
                <a:cs typeface="Menlo Italic"/>
              </a:rPr>
              <a:t>stringWithFormat:authFormatString</a:t>
            </a:r>
            <a:r>
              <a:rPr lang="en-US" sz="1600" i="1" dirty="0">
                <a:latin typeface="Menlo Italic"/>
                <a:cs typeface="Menlo Italic"/>
              </a:rPr>
              <a:t>, _</a:t>
            </a:r>
            <a:r>
              <a:rPr lang="en-US" sz="1600" i="1" dirty="0" err="1">
                <a:latin typeface="Menlo Italic"/>
                <a:cs typeface="Menlo Italic"/>
              </a:rPr>
              <a:t>apiKey</a:t>
            </a:r>
            <a:r>
              <a:rPr lang="en-US" sz="1600" i="1" dirty="0">
                <a:latin typeface="Menlo Italic"/>
                <a:cs typeface="Menlo Italic"/>
              </a:rPr>
              <a:t>, </a:t>
            </a:r>
            <a:r>
              <a:rPr lang="en-US" sz="1600" i="1" dirty="0" err="1">
                <a:latin typeface="Menlo Italic"/>
                <a:cs typeface="Menlo Italic"/>
              </a:rPr>
              <a:t>redirectUrlString</a:t>
            </a:r>
            <a:r>
              <a:rPr lang="en-US" sz="1600" i="1" dirty="0">
                <a:latin typeface="Menlo Italic"/>
                <a:cs typeface="Menlo Italic"/>
              </a:rPr>
              <a:t>, _</a:t>
            </a:r>
            <a:r>
              <a:rPr lang="en-US" sz="1600" i="1" dirty="0" err="1">
                <a:latin typeface="Menlo Italic"/>
                <a:cs typeface="Menlo Italic"/>
              </a:rPr>
              <a:t>requestedPermissions</a:t>
            </a:r>
            <a:r>
              <a:rPr lang="en-US" sz="1600" i="1" dirty="0">
                <a:latin typeface="Menlo Italic"/>
                <a:cs typeface="Menlo Italic"/>
              </a:rPr>
              <a:t>]</a:t>
            </a:r>
            <a:r>
              <a:rPr lang="en-US" sz="1600" i="1" dirty="0" smtClean="0">
                <a:latin typeface="Menlo Italic"/>
                <a:cs typeface="Menlo Italic"/>
              </a:rPr>
              <a:t>;</a:t>
            </a:r>
            <a:r>
              <a:rPr lang="en-US" sz="1600" i="1" dirty="0" smtClean="0">
                <a:solidFill>
                  <a:srgbClr val="FF6600"/>
                </a:solidFill>
                <a:latin typeface="Menlo Italic"/>
                <a:cs typeface="Menlo Italic"/>
              </a:rPr>
              <a:t>//</a:t>
            </a:r>
            <a:r>
              <a:rPr lang="en-US" sz="1600" dirty="0" smtClean="0">
                <a:solidFill>
                  <a:srgbClr val="FF6600"/>
                </a:solidFill>
              </a:rPr>
              <a:t>    </a:t>
            </a:r>
            <a:r>
              <a:rPr lang="en-US" sz="1400" i="1" dirty="0" err="1">
                <a:solidFill>
                  <a:srgbClr val="FF6600"/>
                </a:solidFill>
                <a:latin typeface="Menlo Regular"/>
                <a:cs typeface="Menlo Regular"/>
              </a:rPr>
              <a:t>NSString</a:t>
            </a:r>
            <a:r>
              <a:rPr lang="en-US" sz="1400" i="1" dirty="0">
                <a:solidFill>
                  <a:srgbClr val="FF6600"/>
                </a:solidFill>
                <a:latin typeface="Menlo Regular"/>
                <a:cs typeface="Menlo Regular"/>
              </a:rPr>
              <a:t> *permissions = @"</a:t>
            </a:r>
            <a:r>
              <a:rPr lang="en-US" sz="1400" i="1" dirty="0" err="1">
                <a:solidFill>
                  <a:srgbClr val="FF6600"/>
                </a:solidFill>
                <a:latin typeface="Menlo Regular"/>
                <a:cs typeface="Menlo Regular"/>
              </a:rPr>
              <a:t>publish_stream</a:t>
            </a:r>
            <a:r>
              <a:rPr lang="en-US" sz="1400" i="1" dirty="0">
                <a:solidFill>
                  <a:srgbClr val="FF6600"/>
                </a:solidFill>
                <a:latin typeface="Menlo Regular"/>
                <a:cs typeface="Menlo Regular"/>
              </a:rPr>
              <a:t>";</a:t>
            </a:r>
          </a:p>
        </p:txBody>
      </p:sp>
    </p:spTree>
    <p:extLst>
      <p:ext uri="{BB962C8B-B14F-4D97-AF65-F5344CB8AC3E}">
        <p14:creationId xmlns:p14="http://schemas.microsoft.com/office/powerpoint/2010/main" val="478713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Graph </a:t>
            </a:r>
            <a:r>
              <a:rPr lang="en-US" b="1" dirty="0" smtClean="0"/>
              <a:t>API…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777" y="1933081"/>
            <a:ext cx="7924474" cy="4463827"/>
          </a:xfrm>
        </p:spPr>
        <p:txBody>
          <a:bodyPr>
            <a:normAutofit fontScale="77500" lnSpcReduction="20000"/>
          </a:bodyPr>
          <a:lstStyle/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At Facebook's core is the social graph; people and the connections they have to everything they care about. 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Every object in the social graph has a </a:t>
            </a:r>
            <a:r>
              <a:rPr lang="en-US" b="1" dirty="0">
                <a:solidFill>
                  <a:srgbClr val="000000"/>
                </a:solidFill>
              </a:rPr>
              <a:t>unique ID</a:t>
            </a:r>
            <a:r>
              <a:rPr lang="en-US" dirty="0">
                <a:solidFill>
                  <a:srgbClr val="000000"/>
                </a:solidFill>
              </a:rPr>
              <a:t>. You can access the properties of an object by requesting </a:t>
            </a:r>
            <a:r>
              <a:rPr lang="en-US" i="1" dirty="0">
                <a:solidFill>
                  <a:srgbClr val="0000FF"/>
                </a:solidFill>
                <a:hlinkClick r:id="rId2"/>
              </a:rPr>
              <a:t>https://graph.facebook.com/ID</a:t>
            </a:r>
            <a:r>
              <a:rPr lang="en-US" i="1" dirty="0">
                <a:solidFill>
                  <a:srgbClr val="0000FF"/>
                </a:solidFill>
              </a:rPr>
              <a:t>.</a:t>
            </a:r>
          </a:p>
          <a:p>
            <a:pPr marL="285750" indent="-285750">
              <a:buFont typeface="Wingdings" charset="2"/>
              <a:buChar char="ü"/>
            </a:pPr>
            <a:r>
              <a:rPr lang="en-US" dirty="0">
                <a:solidFill>
                  <a:schemeClr val="tx1"/>
                </a:solidFill>
              </a:rPr>
              <a:t>All of the objects in the Facebook social graph are connected to each other via </a:t>
            </a:r>
            <a:r>
              <a:rPr lang="en-US" b="1" dirty="0">
                <a:solidFill>
                  <a:schemeClr val="tx1"/>
                </a:solidFill>
              </a:rPr>
              <a:t>relationships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Friends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https://graph.facebook.com/me/</a:t>
            </a:r>
            <a:r>
              <a:rPr lang="en-US" sz="3200" b="1" dirty="0">
                <a:solidFill>
                  <a:srgbClr val="000000"/>
                </a:solidFill>
                <a:hlinkClick r:id="rId3"/>
              </a:rPr>
              <a:t>friends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News feed </a:t>
            </a:r>
            <a:r>
              <a:rPr lang="en-US" dirty="0">
                <a:solidFill>
                  <a:srgbClr val="000000"/>
                </a:solidFill>
              </a:rPr>
              <a:t>(this is an outdated view, does not reflect the News Feed on </a:t>
            </a:r>
            <a:r>
              <a:rPr lang="en-US" dirty="0" err="1">
                <a:solidFill>
                  <a:srgbClr val="000000"/>
                </a:solidFill>
              </a:rPr>
              <a:t>facebook.com</a:t>
            </a:r>
            <a:r>
              <a:rPr lang="en-US" dirty="0">
                <a:solidFill>
                  <a:srgbClr val="000000"/>
                </a:solidFill>
              </a:rPr>
              <a:t>):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https://graph.facebook.com/me/</a:t>
            </a:r>
            <a:r>
              <a:rPr lang="en-US" sz="3200" b="1" dirty="0">
                <a:solidFill>
                  <a:srgbClr val="000000"/>
                </a:solidFill>
                <a:hlinkClick r:id="rId4"/>
              </a:rPr>
              <a:t>home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Profile feed (Wall)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5"/>
              </a:rPr>
              <a:t>feed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00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Topics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 Integration</a:t>
            </a:r>
          </a:p>
          <a:p>
            <a:r>
              <a:rPr lang="en-US" dirty="0" smtClean="0"/>
              <a:t>…</a:t>
            </a:r>
          </a:p>
          <a:p>
            <a:r>
              <a:rPr lang="en-US" dirty="0" smtClean="0"/>
              <a:t>Graph API</a:t>
            </a:r>
          </a:p>
          <a:p>
            <a:r>
              <a:rPr lang="en-US" dirty="0" smtClean="0"/>
              <a:t>Social Channels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25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Graph </a:t>
            </a:r>
            <a:r>
              <a:rPr lang="en-US" b="1" dirty="0" smtClean="0"/>
              <a:t>API</a:t>
            </a:r>
            <a:r>
              <a:rPr lang="en-US" b="1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83" y="1849034"/>
            <a:ext cx="8120567" cy="4631922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Likes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https://graph.facebook.com/me/</a:t>
            </a:r>
            <a:r>
              <a:rPr lang="en-US" sz="2800" b="1" dirty="0">
                <a:solidFill>
                  <a:srgbClr val="0000FF"/>
                </a:solidFill>
                <a:hlinkClick r:id="rId2"/>
              </a:rPr>
              <a:t>likes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Movies</a:t>
            </a:r>
            <a:r>
              <a:rPr lang="en-US" dirty="0" smtClean="0">
                <a:solidFill>
                  <a:srgbClr val="000000"/>
                </a:solidFill>
              </a:rPr>
              <a:t>: 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https://graph.facebook.com/me/</a:t>
            </a:r>
            <a:r>
              <a:rPr lang="en-US" sz="2800" b="1" dirty="0" smtClean="0">
                <a:solidFill>
                  <a:srgbClr val="000000"/>
                </a:solidFill>
                <a:hlinkClick r:id="rId3"/>
              </a:rPr>
              <a:t>movies</a:t>
            </a:r>
            <a:r>
              <a:rPr lang="en-US" dirty="0" smtClean="0">
                <a:solidFill>
                  <a:srgbClr val="000000"/>
                </a:solidFill>
                <a:hlinkClick r:id="rId3"/>
              </a:rPr>
              <a:t>?access_token=...</a:t>
            </a:r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Music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4"/>
              </a:rPr>
              <a:t>music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Books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5"/>
              </a:rPr>
              <a:t>books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?access_token=..</a:t>
            </a:r>
            <a:r>
              <a:rPr lang="en-US" dirty="0" smtClean="0">
                <a:solidFill>
                  <a:srgbClr val="000000"/>
                </a:solidFill>
                <a:hlinkClick r:id="rId5"/>
              </a:rPr>
              <a:t>.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pPr lvl="0"/>
            <a:r>
              <a:rPr lang="en-US" b="1" dirty="0" smtClean="0">
                <a:solidFill>
                  <a:srgbClr val="FF0000"/>
                </a:solidFill>
              </a:rPr>
              <a:t>Notes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6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6"/>
              </a:rPr>
              <a:t>notes</a:t>
            </a:r>
            <a:r>
              <a:rPr lang="en-US" dirty="0">
                <a:solidFill>
                  <a:srgbClr val="000000"/>
                </a:solidFill>
                <a:hlinkClick r:id="rId6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Permissions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7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7"/>
              </a:rPr>
              <a:t>permissions</a:t>
            </a:r>
            <a:r>
              <a:rPr lang="en-US" dirty="0">
                <a:solidFill>
                  <a:srgbClr val="000000"/>
                </a:solidFill>
                <a:hlinkClick r:id="rId7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Photo Tags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8"/>
              </a:rPr>
              <a:t>https://graph.facebook.com/me/</a:t>
            </a:r>
            <a:r>
              <a:rPr lang="en-US" sz="2800" b="1" dirty="0">
                <a:solidFill>
                  <a:srgbClr val="000000"/>
                </a:solidFill>
                <a:hlinkClick r:id="rId8"/>
              </a:rPr>
              <a:t>photos</a:t>
            </a:r>
            <a:r>
              <a:rPr lang="en-US" dirty="0">
                <a:solidFill>
                  <a:srgbClr val="000000"/>
                </a:solidFill>
                <a:hlinkClick r:id="rId8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011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Graph </a:t>
            </a:r>
            <a:r>
              <a:rPr lang="en-US" b="1" dirty="0" smtClean="0"/>
              <a:t>API…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83" y="1858371"/>
            <a:ext cx="8120567" cy="4856049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Photo </a:t>
            </a:r>
            <a:r>
              <a:rPr lang="en-US" b="1" dirty="0">
                <a:solidFill>
                  <a:srgbClr val="FF0000"/>
                </a:solidFill>
              </a:rPr>
              <a:t>Albums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https://graph.facebook.com/me/</a:t>
            </a:r>
            <a:r>
              <a:rPr lang="en-US" sz="3100" b="1" dirty="0">
                <a:solidFill>
                  <a:srgbClr val="000000"/>
                </a:solidFill>
                <a:hlinkClick r:id="rId2"/>
              </a:rPr>
              <a:t>albums</a:t>
            </a:r>
            <a:r>
              <a:rPr lang="en-US" dirty="0">
                <a:solidFill>
                  <a:srgbClr val="000000"/>
                </a:solidFill>
                <a:hlinkClick r:id="rId2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Video Tags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https://graph.facebook.com/me/</a:t>
            </a:r>
            <a:r>
              <a:rPr lang="en-US" sz="3100" b="1" dirty="0">
                <a:solidFill>
                  <a:srgbClr val="000000"/>
                </a:solidFill>
                <a:hlinkClick r:id="rId3"/>
              </a:rPr>
              <a:t>videos</a:t>
            </a:r>
            <a:r>
              <a:rPr lang="en-US" dirty="0">
                <a:solidFill>
                  <a:srgbClr val="000000"/>
                </a:solidFill>
                <a:hlinkClick r:id="rId3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Video Uploads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https://graph.facebook.com/me/</a:t>
            </a:r>
            <a:r>
              <a:rPr lang="en-US" sz="3100" b="1" dirty="0">
                <a:solidFill>
                  <a:srgbClr val="000000"/>
                </a:solidFill>
                <a:hlinkClick r:id="rId4"/>
              </a:rPr>
              <a:t>videos/uploaded</a:t>
            </a:r>
            <a:r>
              <a:rPr lang="en-US" dirty="0">
                <a:solidFill>
                  <a:srgbClr val="000000"/>
                </a:solidFill>
                <a:hlinkClick r:id="rId4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Events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https://graph.facebook.com/me/</a:t>
            </a:r>
            <a:r>
              <a:rPr lang="en-US" sz="3100" b="1" dirty="0">
                <a:solidFill>
                  <a:srgbClr val="000000"/>
                </a:solidFill>
                <a:hlinkClick r:id="rId5"/>
              </a:rPr>
              <a:t>events</a:t>
            </a:r>
            <a:r>
              <a:rPr lang="en-US" dirty="0">
                <a:solidFill>
                  <a:srgbClr val="000000"/>
                </a:solidFill>
                <a:hlinkClick r:id="rId5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Groups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6"/>
              </a:rPr>
              <a:t>https://graph.facebook.com/me/</a:t>
            </a:r>
            <a:r>
              <a:rPr lang="en-US" sz="3100" b="1" dirty="0">
                <a:solidFill>
                  <a:srgbClr val="000000"/>
                </a:solidFill>
                <a:hlinkClick r:id="rId6"/>
              </a:rPr>
              <a:t>groups</a:t>
            </a:r>
            <a:r>
              <a:rPr lang="en-US" dirty="0">
                <a:solidFill>
                  <a:srgbClr val="000000"/>
                </a:solidFill>
                <a:hlinkClick r:id="rId6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pPr lvl="0"/>
            <a:r>
              <a:rPr lang="en-US" b="1" dirty="0" err="1">
                <a:solidFill>
                  <a:srgbClr val="FF0000"/>
                </a:solidFill>
              </a:rPr>
              <a:t>Checkins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b="1" dirty="0">
                <a:solidFill>
                  <a:srgbClr val="000000"/>
                </a:solidFill>
                <a:hlinkClick r:id="rId7"/>
              </a:rPr>
              <a:t>https://graph.facebook.com/me/</a:t>
            </a:r>
            <a:r>
              <a:rPr lang="en-US" sz="3400" b="1" dirty="0">
                <a:solidFill>
                  <a:srgbClr val="000000"/>
                </a:solidFill>
                <a:hlinkClick r:id="rId7"/>
              </a:rPr>
              <a:t>checkins</a:t>
            </a:r>
            <a:r>
              <a:rPr lang="en-US" b="1" dirty="0">
                <a:solidFill>
                  <a:srgbClr val="000000"/>
                </a:solidFill>
                <a:hlinkClick r:id="rId7"/>
              </a:rPr>
              <a:t>?access_token=...</a:t>
            </a:r>
            <a:endParaRPr lang="en-US" b="1" dirty="0">
              <a:solidFill>
                <a:srgbClr val="000000"/>
              </a:solidFill>
            </a:endParaRP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Objects with Location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>
                <a:solidFill>
                  <a:srgbClr val="000000"/>
                </a:solidFill>
                <a:hlinkClick r:id="rId8"/>
              </a:rPr>
              <a:t>https://graph.facebook.com/me/</a:t>
            </a:r>
            <a:r>
              <a:rPr lang="en-US" sz="3400" b="1" dirty="0">
                <a:solidFill>
                  <a:srgbClr val="000000"/>
                </a:solidFill>
                <a:hlinkClick r:id="rId8"/>
              </a:rPr>
              <a:t>locations</a:t>
            </a:r>
            <a:r>
              <a:rPr lang="en-US" dirty="0">
                <a:solidFill>
                  <a:srgbClr val="000000"/>
                </a:solidFill>
                <a:hlinkClick r:id="rId8"/>
              </a:rPr>
              <a:t>?access_token=...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1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Selection &amp;</a:t>
            </a:r>
            <a:r>
              <a:rPr lang="en-US" b="1" dirty="0" smtClean="0"/>
              <a:t>&amp;</a:t>
            </a:r>
            <a:r>
              <a:rPr lang="en-US" b="1" dirty="0"/>
              <a:t>Pictures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683" y="1961096"/>
            <a:ext cx="8120567" cy="44358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can </a:t>
            </a:r>
            <a:r>
              <a:rPr lang="en-US" b="1" dirty="0"/>
              <a:t>choose the fields </a:t>
            </a:r>
            <a:r>
              <a:rPr lang="en-US" dirty="0"/>
              <a:t>(or connections) you want returned with the "fields" query parameter.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://graph.facebook.com/bgolub?fields=id,name,picture</a:t>
            </a: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also request </a:t>
            </a:r>
            <a:r>
              <a:rPr lang="en-US" b="1" dirty="0"/>
              <a:t>multiple objects </a:t>
            </a:r>
            <a:r>
              <a:rPr lang="en-US" dirty="0"/>
              <a:t>in a single query using the "ids" query parameter</a:t>
            </a:r>
            <a:r>
              <a:rPr lang="en-US" dirty="0" smtClean="0"/>
              <a:t>.</a:t>
            </a:r>
            <a:r>
              <a:rPr lang="en-US" dirty="0"/>
              <a:t> https://</a:t>
            </a:r>
            <a:r>
              <a:rPr lang="en-US" dirty="0" err="1"/>
              <a:t>graph.facebook.com?ids</a:t>
            </a:r>
            <a:r>
              <a:rPr lang="en-US" dirty="0" smtClean="0"/>
              <a:t>=</a:t>
            </a:r>
            <a:r>
              <a:rPr lang="en-US" dirty="0" err="1" smtClean="0"/>
              <a:t>vfa.vanht</a:t>
            </a:r>
            <a:r>
              <a:rPr lang="en-US" dirty="0"/>
              <a:t>, </a:t>
            </a:r>
            <a:r>
              <a:rPr lang="en-US" dirty="0" smtClean="0"/>
              <a:t>100001829510111</a:t>
            </a:r>
          </a:p>
          <a:p>
            <a:r>
              <a:rPr lang="en-US" dirty="0"/>
              <a:t>The "ids" query parameter also accepts URLs</a:t>
            </a:r>
            <a:r>
              <a:rPr lang="en-US" dirty="0" smtClean="0"/>
              <a:t>. </a:t>
            </a:r>
            <a:r>
              <a:rPr lang="en-US" dirty="0">
                <a:hlinkClick r:id="rId3"/>
              </a:rPr>
              <a:t>https://graph.facebook.com/?ids=http://www.imdb.com/title/tt0117500/</a:t>
            </a:r>
            <a:endParaRPr lang="en-US" dirty="0"/>
          </a:p>
          <a:p>
            <a:r>
              <a:rPr lang="en-US" dirty="0"/>
              <a:t>You can render the </a:t>
            </a:r>
            <a:r>
              <a:rPr lang="en-US" b="1" dirty="0"/>
              <a:t>current profile photo </a:t>
            </a:r>
            <a:r>
              <a:rPr lang="en-US" dirty="0"/>
              <a:t>for any object by adding the suffix /picture to the object </a:t>
            </a:r>
            <a:r>
              <a:rPr lang="en-US" dirty="0" smtClean="0"/>
              <a:t>URL. </a:t>
            </a:r>
            <a:r>
              <a:rPr lang="en-US" dirty="0">
                <a:hlinkClick r:id="rId4"/>
              </a:rPr>
              <a:t>https://graph.facebook.com/100003710516180/</a:t>
            </a:r>
            <a:r>
              <a:rPr lang="en-US" dirty="0" smtClean="0">
                <a:hlinkClick r:id="rId4"/>
              </a:rPr>
              <a:t>picture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345" y="1923742"/>
            <a:ext cx="8129905" cy="4202421"/>
          </a:xfrm>
        </p:spPr>
        <p:txBody>
          <a:bodyPr/>
          <a:lstStyle/>
          <a:p>
            <a:r>
              <a:rPr lang="en-US" dirty="0"/>
              <a:t>When querying connections, there are several useful parameters that enable you to filter and page through connection data:</a:t>
            </a:r>
          </a:p>
          <a:p>
            <a:pPr lvl="0"/>
            <a:r>
              <a:rPr lang="en-US" dirty="0"/>
              <a:t>limit, offset: </a:t>
            </a:r>
            <a:r>
              <a:rPr lang="en-US" dirty="0">
                <a:hlinkClick r:id="rId2"/>
              </a:rPr>
              <a:t>https://graph.facebook.com/me</a:t>
            </a:r>
            <a:r>
              <a:rPr lang="en-US" dirty="0" smtClean="0">
                <a:hlinkClick r:id="rId2"/>
              </a:rPr>
              <a:t>/feed?</a:t>
            </a:r>
            <a:r>
              <a:rPr lang="en-US" b="1" dirty="0">
                <a:hlinkClick r:id="rId2"/>
              </a:rPr>
              <a:t>limit=3</a:t>
            </a:r>
            <a:endParaRPr lang="en-US" dirty="0"/>
          </a:p>
          <a:p>
            <a:pPr lvl="0"/>
            <a:r>
              <a:rPr lang="en-US" dirty="0"/>
              <a:t>until, since </a:t>
            </a:r>
            <a:r>
              <a:rPr lang="en-US" dirty="0" smtClean="0"/>
              <a:t>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://graph.facebook.com/search?until=yesterday&amp;&amp;q=</a:t>
            </a:r>
            <a:r>
              <a:rPr lang="en-US" dirty="0" smtClean="0">
                <a:hlinkClick r:id="rId3"/>
              </a:rPr>
              <a:t>banana</a:t>
            </a:r>
            <a:endParaRPr lang="en-US" dirty="0" smtClean="0"/>
          </a:p>
          <a:p>
            <a:pPr marL="0" lvl="0" indent="0">
              <a:buNone/>
            </a:pP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548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Reference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1905000"/>
            <a:ext cx="7076747" cy="422116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iOS</a:t>
            </a:r>
            <a:r>
              <a:rPr lang="en-US" dirty="0" smtClean="0"/>
              <a:t> Tutorial: </a:t>
            </a:r>
            <a:r>
              <a:rPr lang="en-US" dirty="0">
                <a:hlinkClick r:id="rId2"/>
              </a:rPr>
              <a:t>https://developers.facebook.com/docs/mobile/ios/build/</a:t>
            </a:r>
            <a:endParaRPr lang="en-US" dirty="0"/>
          </a:p>
          <a:p>
            <a:r>
              <a:rPr lang="en-US" b="1" dirty="0" smtClean="0"/>
              <a:t>Graph API </a:t>
            </a:r>
            <a:r>
              <a:rPr lang="en-US" dirty="0" smtClean="0">
                <a:hlinkClick r:id="rId3"/>
              </a:rPr>
              <a:t>https://developers.facebook.com/docs/reference/api/</a:t>
            </a:r>
            <a:endParaRPr lang="en-US" dirty="0" smtClean="0"/>
          </a:p>
          <a:p>
            <a:pPr lvl="0"/>
            <a:r>
              <a:rPr lang="en-US" dirty="0" smtClean="0">
                <a:hlinkClick r:id="rId4"/>
              </a:rPr>
              <a:t>Achievement</a:t>
            </a:r>
            <a:r>
              <a:rPr lang="en-US" dirty="0">
                <a:hlinkClick r:id="rId4"/>
              </a:rPr>
              <a:t>(Instance)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Album</a:t>
            </a:r>
            <a:r>
              <a:rPr lang="en-US" dirty="0"/>
              <a:t> </a:t>
            </a:r>
            <a:r>
              <a:rPr lang="en-US" dirty="0" err="1">
                <a:hlinkClick r:id="rId6"/>
              </a:rPr>
              <a:t>Application</a:t>
            </a:r>
            <a:r>
              <a:rPr lang="en-US" dirty="0" err="1">
                <a:hlinkClick r:id="rId7"/>
              </a:rPr>
              <a:t>Checkin</a:t>
            </a:r>
            <a:r>
              <a:rPr lang="en-US" dirty="0"/>
              <a:t> </a:t>
            </a:r>
            <a:r>
              <a:rPr lang="en-US" dirty="0">
                <a:hlinkClick r:id="rId8"/>
              </a:rPr>
              <a:t>Comment</a:t>
            </a:r>
            <a:r>
              <a:rPr lang="en-US" dirty="0"/>
              <a:t> </a:t>
            </a:r>
            <a:r>
              <a:rPr lang="en-US" dirty="0">
                <a:hlinkClick r:id="rId9"/>
              </a:rPr>
              <a:t>Domain</a:t>
            </a:r>
            <a:r>
              <a:rPr lang="en-US" dirty="0"/>
              <a:t> </a:t>
            </a:r>
            <a:r>
              <a:rPr lang="en-US" dirty="0">
                <a:hlinkClick r:id="rId10"/>
              </a:rPr>
              <a:t>Event</a:t>
            </a:r>
            <a:r>
              <a:rPr lang="en-US" dirty="0"/>
              <a:t> </a:t>
            </a:r>
            <a:r>
              <a:rPr lang="en-US" dirty="0">
                <a:hlinkClick r:id="rId11"/>
              </a:rPr>
              <a:t>FriendList</a:t>
            </a:r>
            <a:r>
              <a:rPr lang="en-US" dirty="0"/>
              <a:t> </a:t>
            </a:r>
            <a:r>
              <a:rPr lang="en-US" dirty="0">
                <a:hlinkClick r:id="rId12"/>
              </a:rPr>
              <a:t>Group</a:t>
            </a:r>
            <a:r>
              <a:rPr lang="en-US" dirty="0"/>
              <a:t> </a:t>
            </a:r>
            <a:r>
              <a:rPr lang="en-US" dirty="0">
                <a:hlinkClick r:id="rId13"/>
              </a:rPr>
              <a:t>Insights</a:t>
            </a:r>
            <a:r>
              <a:rPr lang="en-US" dirty="0"/>
              <a:t> </a:t>
            </a:r>
            <a:r>
              <a:rPr lang="en-US" dirty="0">
                <a:hlinkClick r:id="rId14"/>
              </a:rPr>
              <a:t>Link</a:t>
            </a:r>
            <a:r>
              <a:rPr lang="en-US" dirty="0"/>
              <a:t> </a:t>
            </a:r>
            <a:r>
              <a:rPr lang="en-US" dirty="0">
                <a:hlinkClick r:id="rId15"/>
              </a:rPr>
              <a:t>Message</a:t>
            </a:r>
            <a:r>
              <a:rPr lang="en-US" dirty="0"/>
              <a:t> </a:t>
            </a:r>
            <a:r>
              <a:rPr lang="en-US" dirty="0">
                <a:hlinkClick r:id="rId16"/>
              </a:rPr>
              <a:t>Note</a:t>
            </a:r>
            <a:r>
              <a:rPr lang="en-US" dirty="0"/>
              <a:t> </a:t>
            </a:r>
            <a:r>
              <a:rPr lang="en-US" dirty="0">
                <a:hlinkClick r:id="rId17"/>
              </a:rPr>
              <a:t>Offer</a:t>
            </a:r>
            <a:r>
              <a:rPr lang="en-US" dirty="0"/>
              <a:t> </a:t>
            </a:r>
            <a:r>
              <a:rPr lang="en-US" dirty="0">
                <a:hlinkClick r:id="rId18"/>
              </a:rPr>
              <a:t>Order</a:t>
            </a:r>
            <a:r>
              <a:rPr lang="en-US" dirty="0"/>
              <a:t> </a:t>
            </a:r>
            <a:r>
              <a:rPr lang="en-US" dirty="0">
                <a:hlinkClick r:id="rId19"/>
              </a:rPr>
              <a:t>Page</a:t>
            </a:r>
            <a:r>
              <a:rPr lang="en-US" dirty="0"/>
              <a:t> </a:t>
            </a:r>
            <a:r>
              <a:rPr lang="en-US" dirty="0">
                <a:hlinkClick r:id="rId20"/>
              </a:rPr>
              <a:t>Photo</a:t>
            </a:r>
            <a:r>
              <a:rPr lang="en-US" dirty="0"/>
              <a:t> </a:t>
            </a:r>
            <a:r>
              <a:rPr lang="en-US" dirty="0">
                <a:hlinkClick r:id="rId21"/>
              </a:rPr>
              <a:t>Post</a:t>
            </a:r>
            <a:r>
              <a:rPr lang="en-US" dirty="0"/>
              <a:t> </a:t>
            </a:r>
            <a:r>
              <a:rPr lang="en-US" dirty="0">
                <a:hlinkClick r:id="rId22"/>
              </a:rPr>
              <a:t>Question</a:t>
            </a:r>
            <a:r>
              <a:rPr lang="en-US" dirty="0"/>
              <a:t> </a:t>
            </a:r>
            <a:r>
              <a:rPr lang="en-US" dirty="0">
                <a:hlinkClick r:id="rId23"/>
              </a:rPr>
              <a:t>QuestionOption</a:t>
            </a:r>
            <a:r>
              <a:rPr lang="en-US" dirty="0"/>
              <a:t> </a:t>
            </a:r>
            <a:r>
              <a:rPr lang="en-US" dirty="0">
                <a:hlinkClick r:id="rId24"/>
              </a:rPr>
              <a:t>Review</a:t>
            </a:r>
            <a:r>
              <a:rPr lang="en-US" dirty="0"/>
              <a:t> </a:t>
            </a:r>
            <a:r>
              <a:rPr lang="en-US" dirty="0">
                <a:hlinkClick r:id="rId25"/>
              </a:rPr>
              <a:t>Status message</a:t>
            </a:r>
            <a:r>
              <a:rPr lang="en-US" dirty="0"/>
              <a:t> </a:t>
            </a:r>
            <a:r>
              <a:rPr lang="en-US" dirty="0">
                <a:hlinkClick r:id="rId26"/>
              </a:rPr>
              <a:t>Subscription</a:t>
            </a:r>
            <a:r>
              <a:rPr lang="en-US" dirty="0"/>
              <a:t> </a:t>
            </a:r>
            <a:r>
              <a:rPr lang="en-US" dirty="0">
                <a:hlinkClick r:id="rId27"/>
              </a:rPr>
              <a:t>Thread</a:t>
            </a:r>
            <a:r>
              <a:rPr lang="en-US" dirty="0"/>
              <a:t> </a:t>
            </a:r>
            <a:r>
              <a:rPr lang="en-US" dirty="0">
                <a:hlinkClick r:id="rId28"/>
              </a:rPr>
              <a:t>User</a:t>
            </a:r>
            <a:r>
              <a:rPr lang="en-US" dirty="0"/>
              <a:t> </a:t>
            </a:r>
            <a:r>
              <a:rPr lang="en-US" dirty="0">
                <a:hlinkClick r:id="rId29"/>
              </a:rPr>
              <a:t>Video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74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Facebook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Registering your </a:t>
            </a:r>
            <a:r>
              <a:rPr lang="en-US" dirty="0" err="1" smtClean="0">
                <a:solidFill>
                  <a:schemeClr val="tx1"/>
                </a:solidFill>
              </a:rPr>
              <a:t>iOS</a:t>
            </a:r>
            <a:r>
              <a:rPr lang="en-US" dirty="0" smtClean="0">
                <a:solidFill>
                  <a:schemeClr val="tx1"/>
                </a:solidFill>
              </a:rPr>
              <a:t> App with Facebook</a:t>
            </a:r>
          </a:p>
          <a:p>
            <a:r>
              <a:rPr lang="en-US" dirty="0" smtClean="0"/>
              <a:t>Install Facebook SDK</a:t>
            </a:r>
          </a:p>
          <a:p>
            <a:r>
              <a:rPr lang="en-US" dirty="0" smtClean="0"/>
              <a:t>Implement Single-Sign On</a:t>
            </a:r>
          </a:p>
          <a:p>
            <a:r>
              <a:rPr lang="en-US" dirty="0" smtClean="0"/>
              <a:t>Using Facebook in our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1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77570"/>
            <a:ext cx="9144000" cy="23621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40255" y="1859814"/>
            <a:ext cx="52019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3"/>
              </a:rPr>
              <a:t>https://developers.facebook.com/</a:t>
            </a:r>
            <a:r>
              <a:rPr lang="en-US" dirty="0" smtClean="0">
                <a:hlinkClick r:id="rId3"/>
              </a:rPr>
              <a:t>apps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Registering your </a:t>
            </a:r>
            <a:r>
              <a:rPr lang="en-US" dirty="0" err="1" smtClean="0">
                <a:solidFill>
                  <a:srgbClr val="FFFFFF"/>
                </a:solidFill>
              </a:rPr>
              <a:t>iOS</a:t>
            </a:r>
            <a:r>
              <a:rPr lang="en-US" dirty="0" smtClean="0">
                <a:solidFill>
                  <a:srgbClr val="FFFFFF"/>
                </a:solidFill>
              </a:rPr>
              <a:t> app with Facebook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841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Install Facebook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Facebook </a:t>
            </a:r>
            <a:r>
              <a:rPr lang="en-US" dirty="0" err="1" smtClean="0"/>
              <a:t>iOS</a:t>
            </a:r>
            <a:r>
              <a:rPr lang="en-US" dirty="0"/>
              <a:t> SDK: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://github.com/facebook/facebook-ios-</a:t>
            </a:r>
            <a:r>
              <a:rPr lang="en-US" dirty="0" smtClean="0">
                <a:hlinkClick r:id="rId2"/>
              </a:rPr>
              <a:t>sdk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3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Single Sign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SSO lets users sign into your app using their Facebook </a:t>
            </a:r>
            <a:r>
              <a:rPr lang="en-US" dirty="0" smtClean="0"/>
              <a:t>identity.</a:t>
            </a:r>
          </a:p>
          <a:p>
            <a:r>
              <a:rPr lang="en-US" dirty="0"/>
              <a:t>SSO primarily works by redirecting users to the Facebook app on their devices. After authorization, users will be redirected to your mobile app with the appropriate </a:t>
            </a:r>
            <a:r>
              <a:rPr lang="en-US" dirty="0" err="1"/>
              <a:t>access_token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5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Integration Facebook </a:t>
            </a:r>
            <a:r>
              <a:rPr lang="en-US" dirty="0" err="1" smtClean="0"/>
              <a:t>iOS</a:t>
            </a:r>
            <a:r>
              <a:rPr lang="en-US" dirty="0" smtClean="0"/>
              <a:t>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don</a:t>
            </a:r>
            <a:r>
              <a:rPr lang="fr-FR" dirty="0" smtClean="0"/>
              <a:t>’</a:t>
            </a:r>
            <a:r>
              <a:rPr lang="en-US" dirty="0" smtClean="0"/>
              <a:t>t use arc </a:t>
            </a:r>
            <a:r>
              <a:rPr lang="en-US" dirty="0" smtClean="0">
                <a:sym typeface="Wingdings"/>
              </a:rPr>
              <a:t> drag </a:t>
            </a:r>
            <a:r>
              <a:rPr lang="en-US" dirty="0" err="1" smtClean="0">
                <a:sym typeface="Wingdings"/>
              </a:rPr>
              <a:t>src</a:t>
            </a:r>
            <a:r>
              <a:rPr lang="en-US" dirty="0" smtClean="0">
                <a:sym typeface="Wingdings"/>
              </a:rPr>
              <a:t> folder to project folder.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256" y="3147843"/>
            <a:ext cx="4528843" cy="349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2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Facebook </a:t>
            </a:r>
            <a:r>
              <a:rPr lang="en-US" dirty="0" err="1"/>
              <a:t>iOS</a:t>
            </a:r>
            <a:r>
              <a:rPr lang="en-US" dirty="0"/>
              <a:t> </a:t>
            </a:r>
            <a:r>
              <a:rPr lang="en-US" dirty="0" smtClean="0"/>
              <a:t>SDK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Projects do use ARC </a:t>
            </a:r>
            <a:r>
              <a:rPr lang="en-US" dirty="0" smtClean="0">
                <a:sym typeface="Wingdings"/>
              </a:rPr>
              <a:t> </a:t>
            </a:r>
            <a:r>
              <a:rPr lang="en-US" b="1" dirty="0"/>
              <a:t>Creating an </a:t>
            </a:r>
            <a:r>
              <a:rPr lang="en-US" b="1" dirty="0" err="1"/>
              <a:t>iOS</a:t>
            </a:r>
            <a:r>
              <a:rPr lang="en-US" b="1" dirty="0"/>
              <a:t> Facebook SDK Static Library</a:t>
            </a:r>
            <a:endParaRPr lang="en-US" dirty="0"/>
          </a:p>
          <a:p>
            <a:r>
              <a:rPr lang="en-US" dirty="0" smtClean="0"/>
              <a:t>Run file </a:t>
            </a:r>
            <a:r>
              <a:rPr lang="en-US" dirty="0" err="1" smtClean="0"/>
              <a:t>build_facebook_ios_sdk_static_lib.sh</a:t>
            </a:r>
            <a:r>
              <a:rPr lang="en-US" dirty="0" smtClean="0"/>
              <a:t> under </a:t>
            </a:r>
            <a:r>
              <a:rPr lang="en-US" b="1" dirty="0" smtClean="0"/>
              <a:t>script directory: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</a:t>
            </a:r>
            <a:r>
              <a:rPr lang="en-US" dirty="0"/>
              <a:t>% ~/</a:t>
            </a:r>
            <a:r>
              <a:rPr lang="en-US" dirty="0" err="1"/>
              <a:t>facebook-ios-sdk</a:t>
            </a:r>
            <a:r>
              <a:rPr lang="en-US" dirty="0"/>
              <a:t>/scripts/</a:t>
            </a:r>
            <a:r>
              <a:rPr lang="en-US" dirty="0" err="1"/>
              <a:t>build_facebook_ios_sdk_static_lib.sh</a:t>
            </a:r>
            <a:endParaRPr lang="en-US" dirty="0"/>
          </a:p>
          <a:p>
            <a:r>
              <a:rPr lang="en-US" dirty="0" smtClean="0"/>
              <a:t>If building successfully, it will create static library under </a:t>
            </a:r>
            <a:r>
              <a:rPr lang="en-US" b="1" dirty="0" smtClean="0"/>
              <a:t>lib </a:t>
            </a:r>
            <a:r>
              <a:rPr lang="en-US" dirty="0" smtClean="0"/>
              <a:t>folder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18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6581" y="2823773"/>
            <a:ext cx="7250365" cy="3459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164" y="1932527"/>
            <a:ext cx="839417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 drag the </a:t>
            </a:r>
            <a:r>
              <a:rPr lang="en-US" sz="2400" dirty="0" err="1"/>
              <a:t>facebook-ios-sdk</a:t>
            </a:r>
            <a:r>
              <a:rPr lang="en-US" sz="2400" dirty="0"/>
              <a:t> folder into the app </a:t>
            </a:r>
            <a:r>
              <a:rPr lang="en-US" sz="2400" dirty="0" err="1"/>
              <a:t>Xcode</a:t>
            </a:r>
            <a:r>
              <a:rPr lang="en-US" sz="2400" dirty="0"/>
              <a:t> project to </a:t>
            </a:r>
            <a:r>
              <a:rPr lang="en-US" sz="2400" dirty="0" smtClean="0"/>
              <a:t>include the </a:t>
            </a:r>
            <a:r>
              <a:rPr lang="en-US" sz="2400" dirty="0" err="1"/>
              <a:t>iOS</a:t>
            </a:r>
            <a:r>
              <a:rPr lang="en-US" sz="2400" dirty="0"/>
              <a:t> Facebook SDK static library.</a:t>
            </a:r>
          </a:p>
          <a:p>
            <a:endParaRPr lang="en-US" sz="24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</p:spPr>
        <p:txBody>
          <a:bodyPr/>
          <a:lstStyle/>
          <a:p>
            <a:r>
              <a:rPr lang="en-US" dirty="0"/>
              <a:t>Integration Facebook </a:t>
            </a:r>
            <a:r>
              <a:rPr lang="en-US" dirty="0" err="1"/>
              <a:t>iOS</a:t>
            </a:r>
            <a:r>
              <a:rPr lang="en-US" dirty="0"/>
              <a:t> </a:t>
            </a:r>
            <a:r>
              <a:rPr lang="en-US" dirty="0" smtClean="0"/>
              <a:t>SDK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73918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517</TotalTime>
  <Words>710</Words>
  <Application>Microsoft Macintosh PowerPoint</Application>
  <PresentationFormat>On-screen Show (4:3)</PresentationFormat>
  <Paragraphs>95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Spectrum</vt:lpstr>
      <vt:lpstr>Facebook Integration on iOS</vt:lpstr>
      <vt:lpstr>Topics covered</vt:lpstr>
      <vt:lpstr>Facebook Integration</vt:lpstr>
      <vt:lpstr>Registering your iOS app with Facebook</vt:lpstr>
      <vt:lpstr>Install Facebook SDK</vt:lpstr>
      <vt:lpstr>Single Sign On</vt:lpstr>
      <vt:lpstr>Integration Facebook iOS SDK</vt:lpstr>
      <vt:lpstr>Integration Facebook iOS SDK (cont.)</vt:lpstr>
      <vt:lpstr>Integration Facebook iOS SDK (cont.)</vt:lpstr>
      <vt:lpstr>Using Facebook in our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Enable SSO in your app</vt:lpstr>
      <vt:lpstr>Graph API</vt:lpstr>
      <vt:lpstr>Graph API…</vt:lpstr>
      <vt:lpstr>Graph API…</vt:lpstr>
      <vt:lpstr>Graph API…</vt:lpstr>
      <vt:lpstr>Graph API…</vt:lpstr>
      <vt:lpstr>Selection &amp;&amp;Pictures</vt:lpstr>
      <vt:lpstr>Paging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Facebook Integration on iOS</dc:title>
  <dc:creator>Steven Ferraris</dc:creator>
  <cp:lastModifiedBy>Phatpt</cp:lastModifiedBy>
  <cp:revision>59</cp:revision>
  <dcterms:created xsi:type="dcterms:W3CDTF">2012-04-29T17:40:26Z</dcterms:created>
  <dcterms:modified xsi:type="dcterms:W3CDTF">2012-06-29T04:43:58Z</dcterms:modified>
</cp:coreProperties>
</file>